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00B050"/>
    <a:srgbClr val="FF00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A239B8-F088-483D-8B5D-FAF777B843C9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</dgm:pt>
    <dgm:pt modelId="{CE66EACA-FF2A-42E4-BA64-D0095EADA737}">
      <dgm:prSet phldrT="[Text]" custT="1"/>
      <dgm:spPr>
        <a:solidFill>
          <a:srgbClr val="FF0000">
            <a:alpha val="31000"/>
          </a:srgbClr>
        </a:solidFill>
      </dgm:spPr>
      <dgm:t>
        <a:bodyPr/>
        <a:lstStyle/>
        <a:p>
          <a:r>
            <a:rPr lang="en-US" sz="1600" dirty="0" smtClean="0"/>
            <a:t>Professional Learning Communities</a:t>
          </a:r>
          <a:endParaRPr lang="en-US" sz="1600" dirty="0"/>
        </a:p>
      </dgm:t>
    </dgm:pt>
    <dgm:pt modelId="{1D217F6C-1F78-43C9-B392-BC7F119B602F}" type="parTrans" cxnId="{3D4C7391-3DD5-4F4A-AA4A-0051DCEF0E47}">
      <dgm:prSet/>
      <dgm:spPr/>
      <dgm:t>
        <a:bodyPr/>
        <a:lstStyle/>
        <a:p>
          <a:endParaRPr lang="en-US"/>
        </a:p>
      </dgm:t>
    </dgm:pt>
    <dgm:pt modelId="{F51852E0-814D-41F2-B9C8-D3F60BE9D371}" type="sibTrans" cxnId="{3D4C7391-3DD5-4F4A-AA4A-0051DCEF0E47}">
      <dgm:prSet/>
      <dgm:spPr/>
      <dgm:t>
        <a:bodyPr/>
        <a:lstStyle/>
        <a:p>
          <a:endParaRPr lang="en-US"/>
        </a:p>
      </dgm:t>
    </dgm:pt>
    <dgm:pt modelId="{FCCB835A-9F9A-4629-9180-360AD573CA37}">
      <dgm:prSet phldrT="[Text]" custT="1"/>
      <dgm:spPr>
        <a:solidFill>
          <a:srgbClr val="00B050">
            <a:alpha val="29000"/>
          </a:srgbClr>
        </a:solidFill>
      </dgm:spPr>
      <dgm:t>
        <a:bodyPr/>
        <a:lstStyle/>
        <a:p>
          <a:r>
            <a:rPr lang="en-US" sz="1600" dirty="0" smtClean="0"/>
            <a:t>Personalization</a:t>
          </a:r>
          <a:endParaRPr lang="en-US" sz="1600" dirty="0"/>
        </a:p>
      </dgm:t>
    </dgm:pt>
    <dgm:pt modelId="{BE5270D4-84B8-4B69-B23A-6C2230AD03D1}" type="parTrans" cxnId="{76163E7F-2D94-455D-A7CE-222FA5BAE7A6}">
      <dgm:prSet/>
      <dgm:spPr/>
      <dgm:t>
        <a:bodyPr/>
        <a:lstStyle/>
        <a:p>
          <a:endParaRPr lang="en-US"/>
        </a:p>
      </dgm:t>
    </dgm:pt>
    <dgm:pt modelId="{5571AFD1-FCD2-45EA-9B85-CC3A4382B242}" type="sibTrans" cxnId="{76163E7F-2D94-455D-A7CE-222FA5BAE7A6}">
      <dgm:prSet/>
      <dgm:spPr/>
      <dgm:t>
        <a:bodyPr/>
        <a:lstStyle/>
        <a:p>
          <a:endParaRPr lang="en-US"/>
        </a:p>
      </dgm:t>
    </dgm:pt>
    <dgm:pt modelId="{7AEBAF27-7D51-42C6-A077-DD718686EFEA}">
      <dgm:prSet phldrT="[Text]" custT="1"/>
      <dgm:spPr>
        <a:solidFill>
          <a:srgbClr val="7030A0">
            <a:alpha val="23000"/>
          </a:srgbClr>
        </a:solidFill>
      </dgm:spPr>
      <dgm:t>
        <a:bodyPr/>
        <a:lstStyle/>
        <a:p>
          <a:r>
            <a:rPr lang="en-US" sz="1600" dirty="0" smtClean="0"/>
            <a:t>Rigorous Curriculum, Instruction, and Assessment</a:t>
          </a:r>
          <a:endParaRPr lang="en-US" sz="1600" dirty="0"/>
        </a:p>
      </dgm:t>
    </dgm:pt>
    <dgm:pt modelId="{2A0DBEBB-1402-4548-87A4-0E4D499ECD28}" type="parTrans" cxnId="{98A54784-46D0-4112-9764-F8FB6E927DBC}">
      <dgm:prSet/>
      <dgm:spPr/>
      <dgm:t>
        <a:bodyPr/>
        <a:lstStyle/>
        <a:p>
          <a:endParaRPr lang="en-US"/>
        </a:p>
      </dgm:t>
    </dgm:pt>
    <dgm:pt modelId="{AC686205-BD1E-4490-B76B-4A1F11BF4349}" type="sibTrans" cxnId="{98A54784-46D0-4112-9764-F8FB6E927DBC}">
      <dgm:prSet/>
      <dgm:spPr/>
      <dgm:t>
        <a:bodyPr/>
        <a:lstStyle/>
        <a:p>
          <a:endParaRPr lang="en-US"/>
        </a:p>
      </dgm:t>
    </dgm:pt>
    <dgm:pt modelId="{E2B444C5-CA9B-493D-A1FE-CEAEE5802BE2}" type="pres">
      <dgm:prSet presAssocID="{25A239B8-F088-483D-8B5D-FAF777B843C9}" presName="compositeShape" presStyleCnt="0">
        <dgm:presLayoutVars>
          <dgm:chMax val="7"/>
          <dgm:dir/>
          <dgm:resizeHandles val="exact"/>
        </dgm:presLayoutVars>
      </dgm:prSet>
      <dgm:spPr/>
    </dgm:pt>
    <dgm:pt modelId="{A7109AC9-384F-4C06-BC25-91CD9E5D2182}" type="pres">
      <dgm:prSet presAssocID="{CE66EACA-FF2A-42E4-BA64-D0095EADA737}" presName="circ1" presStyleLbl="vennNode1" presStyleIdx="0" presStyleCnt="3"/>
      <dgm:spPr/>
      <dgm:t>
        <a:bodyPr/>
        <a:lstStyle/>
        <a:p>
          <a:endParaRPr lang="en-US"/>
        </a:p>
      </dgm:t>
    </dgm:pt>
    <dgm:pt modelId="{8631905B-F466-4E52-9174-34433ED29415}" type="pres">
      <dgm:prSet presAssocID="{CE66EACA-FF2A-42E4-BA64-D0095EADA73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C7363-0861-4679-9E3A-E8A292AEA225}" type="pres">
      <dgm:prSet presAssocID="{FCCB835A-9F9A-4629-9180-360AD573CA37}" presName="circ2" presStyleLbl="vennNode1" presStyleIdx="1" presStyleCnt="3"/>
      <dgm:spPr/>
      <dgm:t>
        <a:bodyPr/>
        <a:lstStyle/>
        <a:p>
          <a:endParaRPr lang="en-US"/>
        </a:p>
      </dgm:t>
    </dgm:pt>
    <dgm:pt modelId="{03F9C1DD-705A-44ED-9CD3-FE76D2281E21}" type="pres">
      <dgm:prSet presAssocID="{FCCB835A-9F9A-4629-9180-360AD573CA3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F67056-5D6B-4E2E-B896-01A7A9A641D3}" type="pres">
      <dgm:prSet presAssocID="{7AEBAF27-7D51-42C6-A077-DD718686EFEA}" presName="circ3" presStyleLbl="vennNode1" presStyleIdx="2" presStyleCnt="3"/>
      <dgm:spPr/>
      <dgm:t>
        <a:bodyPr/>
        <a:lstStyle/>
        <a:p>
          <a:endParaRPr lang="en-US"/>
        </a:p>
      </dgm:t>
    </dgm:pt>
    <dgm:pt modelId="{09815AFD-6085-4B71-8E30-72DC2DDEC96B}" type="pres">
      <dgm:prSet presAssocID="{7AEBAF27-7D51-42C6-A077-DD718686EFE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163E7F-2D94-455D-A7CE-222FA5BAE7A6}" srcId="{25A239B8-F088-483D-8B5D-FAF777B843C9}" destId="{FCCB835A-9F9A-4629-9180-360AD573CA37}" srcOrd="1" destOrd="0" parTransId="{BE5270D4-84B8-4B69-B23A-6C2230AD03D1}" sibTransId="{5571AFD1-FCD2-45EA-9B85-CC3A4382B242}"/>
    <dgm:cxn modelId="{17E3C5D9-1293-42AD-972B-7C927C80622B}" type="presOf" srcId="{FCCB835A-9F9A-4629-9180-360AD573CA37}" destId="{03F9C1DD-705A-44ED-9CD3-FE76D2281E21}" srcOrd="1" destOrd="0" presId="urn:microsoft.com/office/officeart/2005/8/layout/venn1"/>
    <dgm:cxn modelId="{7C0B3D4F-9F47-4C7B-AF90-DD5A39E6432B}" type="presOf" srcId="{25A239B8-F088-483D-8B5D-FAF777B843C9}" destId="{E2B444C5-CA9B-493D-A1FE-CEAEE5802BE2}" srcOrd="0" destOrd="0" presId="urn:microsoft.com/office/officeart/2005/8/layout/venn1"/>
    <dgm:cxn modelId="{C29FD5EE-9B13-4227-A760-AD0A73B8BE4B}" type="presOf" srcId="{7AEBAF27-7D51-42C6-A077-DD718686EFEA}" destId="{DEF67056-5D6B-4E2E-B896-01A7A9A641D3}" srcOrd="0" destOrd="0" presId="urn:microsoft.com/office/officeart/2005/8/layout/venn1"/>
    <dgm:cxn modelId="{98A54784-46D0-4112-9764-F8FB6E927DBC}" srcId="{25A239B8-F088-483D-8B5D-FAF777B843C9}" destId="{7AEBAF27-7D51-42C6-A077-DD718686EFEA}" srcOrd="2" destOrd="0" parTransId="{2A0DBEBB-1402-4548-87A4-0E4D499ECD28}" sibTransId="{AC686205-BD1E-4490-B76B-4A1F11BF4349}"/>
    <dgm:cxn modelId="{1BE1B1B8-5E01-4BEB-8393-37DDA2BDB54E}" type="presOf" srcId="{FCCB835A-9F9A-4629-9180-360AD573CA37}" destId="{DD2C7363-0861-4679-9E3A-E8A292AEA225}" srcOrd="0" destOrd="0" presId="urn:microsoft.com/office/officeart/2005/8/layout/venn1"/>
    <dgm:cxn modelId="{C6C12D09-BE7B-488C-B8F9-E4890484E6B1}" type="presOf" srcId="{CE66EACA-FF2A-42E4-BA64-D0095EADA737}" destId="{A7109AC9-384F-4C06-BC25-91CD9E5D2182}" srcOrd="0" destOrd="0" presId="urn:microsoft.com/office/officeart/2005/8/layout/venn1"/>
    <dgm:cxn modelId="{CC9E890C-6604-45B8-A39E-FE1317E8DF5D}" type="presOf" srcId="{CE66EACA-FF2A-42E4-BA64-D0095EADA737}" destId="{8631905B-F466-4E52-9174-34433ED29415}" srcOrd="1" destOrd="0" presId="urn:microsoft.com/office/officeart/2005/8/layout/venn1"/>
    <dgm:cxn modelId="{3D4C7391-3DD5-4F4A-AA4A-0051DCEF0E47}" srcId="{25A239B8-F088-483D-8B5D-FAF777B843C9}" destId="{CE66EACA-FF2A-42E4-BA64-D0095EADA737}" srcOrd="0" destOrd="0" parTransId="{1D217F6C-1F78-43C9-B392-BC7F119B602F}" sibTransId="{F51852E0-814D-41F2-B9C8-D3F60BE9D371}"/>
    <dgm:cxn modelId="{6AF2E3B9-8444-4B6D-BC37-B5B92970152B}" type="presOf" srcId="{7AEBAF27-7D51-42C6-A077-DD718686EFEA}" destId="{09815AFD-6085-4B71-8E30-72DC2DDEC96B}" srcOrd="1" destOrd="0" presId="urn:microsoft.com/office/officeart/2005/8/layout/venn1"/>
    <dgm:cxn modelId="{57CB6241-6428-472D-B2BB-625C9048AC67}" type="presParOf" srcId="{E2B444C5-CA9B-493D-A1FE-CEAEE5802BE2}" destId="{A7109AC9-384F-4C06-BC25-91CD9E5D2182}" srcOrd="0" destOrd="0" presId="urn:microsoft.com/office/officeart/2005/8/layout/venn1"/>
    <dgm:cxn modelId="{635DE3F7-5357-426E-BB2D-B296090BEE31}" type="presParOf" srcId="{E2B444C5-CA9B-493D-A1FE-CEAEE5802BE2}" destId="{8631905B-F466-4E52-9174-34433ED29415}" srcOrd="1" destOrd="0" presId="urn:microsoft.com/office/officeart/2005/8/layout/venn1"/>
    <dgm:cxn modelId="{A53DE0D6-99E1-4465-B5EA-969B4258393D}" type="presParOf" srcId="{E2B444C5-CA9B-493D-A1FE-CEAEE5802BE2}" destId="{DD2C7363-0861-4679-9E3A-E8A292AEA225}" srcOrd="2" destOrd="0" presId="urn:microsoft.com/office/officeart/2005/8/layout/venn1"/>
    <dgm:cxn modelId="{07C933EC-9FEC-4F68-9E64-B3A703C08F5B}" type="presParOf" srcId="{E2B444C5-CA9B-493D-A1FE-CEAEE5802BE2}" destId="{03F9C1DD-705A-44ED-9CD3-FE76D2281E21}" srcOrd="3" destOrd="0" presId="urn:microsoft.com/office/officeart/2005/8/layout/venn1"/>
    <dgm:cxn modelId="{991D62CE-8855-4C28-85F0-2F164FD7C517}" type="presParOf" srcId="{E2B444C5-CA9B-493D-A1FE-CEAEE5802BE2}" destId="{DEF67056-5D6B-4E2E-B896-01A7A9A641D3}" srcOrd="4" destOrd="0" presId="urn:microsoft.com/office/officeart/2005/8/layout/venn1"/>
    <dgm:cxn modelId="{4CAF897B-E347-4998-A219-C58FB3FA3030}" type="presParOf" srcId="{E2B444C5-CA9B-493D-A1FE-CEAEE5802BE2}" destId="{09815AFD-6085-4B71-8E30-72DC2DDEC96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A239B8-F088-483D-8B5D-FAF777B843C9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</dgm:pt>
    <dgm:pt modelId="{CE66EACA-FF2A-42E4-BA64-D0095EADA737}">
      <dgm:prSet phldrT="[Text]" custT="1"/>
      <dgm:spPr>
        <a:solidFill>
          <a:srgbClr val="FF0000">
            <a:alpha val="31000"/>
          </a:srgbClr>
        </a:solidFill>
      </dgm:spPr>
      <dgm:t>
        <a:bodyPr/>
        <a:lstStyle/>
        <a:p>
          <a:r>
            <a:rPr lang="en-US" sz="2000" b="1" dirty="0" smtClean="0"/>
            <a:t>Professional Learning Communities</a:t>
          </a:r>
          <a:endParaRPr lang="en-US" sz="2000" b="1" dirty="0"/>
        </a:p>
      </dgm:t>
    </dgm:pt>
    <dgm:pt modelId="{F51852E0-814D-41F2-B9C8-D3F60BE9D371}" type="sibTrans" cxnId="{3D4C7391-3DD5-4F4A-AA4A-0051DCEF0E47}">
      <dgm:prSet/>
      <dgm:spPr/>
      <dgm:t>
        <a:bodyPr/>
        <a:lstStyle/>
        <a:p>
          <a:endParaRPr lang="en-US"/>
        </a:p>
      </dgm:t>
    </dgm:pt>
    <dgm:pt modelId="{1D217F6C-1F78-43C9-B392-BC7F119B602F}" type="parTrans" cxnId="{3D4C7391-3DD5-4F4A-AA4A-0051DCEF0E47}">
      <dgm:prSet/>
      <dgm:spPr/>
      <dgm:t>
        <a:bodyPr/>
        <a:lstStyle/>
        <a:p>
          <a:endParaRPr lang="en-US"/>
        </a:p>
      </dgm:t>
    </dgm:pt>
    <dgm:pt modelId="{E2B444C5-CA9B-493D-A1FE-CEAEE5802BE2}" type="pres">
      <dgm:prSet presAssocID="{25A239B8-F088-483D-8B5D-FAF777B843C9}" presName="compositeShape" presStyleCnt="0">
        <dgm:presLayoutVars>
          <dgm:chMax val="7"/>
          <dgm:dir/>
          <dgm:resizeHandles val="exact"/>
        </dgm:presLayoutVars>
      </dgm:prSet>
      <dgm:spPr/>
    </dgm:pt>
    <dgm:pt modelId="{0D86A098-4F82-4C42-BBD0-8CEAB89B0B51}" type="pres">
      <dgm:prSet presAssocID="{CE66EACA-FF2A-42E4-BA64-D0095EADA737}" presName="circ1TxSh" presStyleLbl="vennNode1" presStyleIdx="0" presStyleCnt="1" custLinFactNeighborX="-8621" custLinFactNeighborY="45378"/>
      <dgm:spPr/>
      <dgm:t>
        <a:bodyPr/>
        <a:lstStyle/>
        <a:p>
          <a:endParaRPr lang="en-US"/>
        </a:p>
      </dgm:t>
    </dgm:pt>
  </dgm:ptLst>
  <dgm:cxnLst>
    <dgm:cxn modelId="{E4C375B8-2439-40DC-965D-72714C486CF3}" type="presOf" srcId="{25A239B8-F088-483D-8B5D-FAF777B843C9}" destId="{E2B444C5-CA9B-493D-A1FE-CEAEE5802BE2}" srcOrd="0" destOrd="0" presId="urn:microsoft.com/office/officeart/2005/8/layout/venn1"/>
    <dgm:cxn modelId="{33E68232-E38D-40EF-8106-0EEE2A3858AE}" type="presOf" srcId="{CE66EACA-FF2A-42E4-BA64-D0095EADA737}" destId="{0D86A098-4F82-4C42-BBD0-8CEAB89B0B51}" srcOrd="0" destOrd="0" presId="urn:microsoft.com/office/officeart/2005/8/layout/venn1"/>
    <dgm:cxn modelId="{3D4C7391-3DD5-4F4A-AA4A-0051DCEF0E47}" srcId="{25A239B8-F088-483D-8B5D-FAF777B843C9}" destId="{CE66EACA-FF2A-42E4-BA64-D0095EADA737}" srcOrd="0" destOrd="0" parTransId="{1D217F6C-1F78-43C9-B392-BC7F119B602F}" sibTransId="{F51852E0-814D-41F2-B9C8-D3F60BE9D371}"/>
    <dgm:cxn modelId="{94E2C820-E475-4B16-AEE6-B45344DF558E}" type="presParOf" srcId="{E2B444C5-CA9B-493D-A1FE-CEAEE5802BE2}" destId="{0D86A098-4F82-4C42-BBD0-8CEAB89B0B51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A239B8-F088-483D-8B5D-FAF777B843C9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</dgm:pt>
    <dgm:pt modelId="{CE66EACA-FF2A-42E4-BA64-D0095EADA737}">
      <dgm:prSet phldrT="[Text]" custT="1"/>
      <dgm:spPr>
        <a:solidFill>
          <a:srgbClr val="FF0000">
            <a:alpha val="31000"/>
          </a:srgbClr>
        </a:solidFill>
      </dgm:spPr>
      <dgm:t>
        <a:bodyPr/>
        <a:lstStyle/>
        <a:p>
          <a:r>
            <a:rPr lang="en-US" sz="1600" dirty="0" smtClean="0"/>
            <a:t>Professional Learning Communities</a:t>
          </a:r>
          <a:endParaRPr lang="en-US" sz="1600" dirty="0"/>
        </a:p>
      </dgm:t>
    </dgm:pt>
    <dgm:pt modelId="{1D217F6C-1F78-43C9-B392-BC7F119B602F}" type="parTrans" cxnId="{3D4C7391-3DD5-4F4A-AA4A-0051DCEF0E47}">
      <dgm:prSet/>
      <dgm:spPr/>
      <dgm:t>
        <a:bodyPr/>
        <a:lstStyle/>
        <a:p>
          <a:endParaRPr lang="en-US"/>
        </a:p>
      </dgm:t>
    </dgm:pt>
    <dgm:pt modelId="{F51852E0-814D-41F2-B9C8-D3F60BE9D371}" type="sibTrans" cxnId="{3D4C7391-3DD5-4F4A-AA4A-0051DCEF0E47}">
      <dgm:prSet/>
      <dgm:spPr/>
      <dgm:t>
        <a:bodyPr/>
        <a:lstStyle/>
        <a:p>
          <a:endParaRPr lang="en-US"/>
        </a:p>
      </dgm:t>
    </dgm:pt>
    <dgm:pt modelId="{FCCB835A-9F9A-4629-9180-360AD573CA37}">
      <dgm:prSet phldrT="[Text]" custT="1"/>
      <dgm:spPr>
        <a:solidFill>
          <a:srgbClr val="00B050">
            <a:alpha val="29000"/>
          </a:srgbClr>
        </a:solidFill>
      </dgm:spPr>
      <dgm:t>
        <a:bodyPr/>
        <a:lstStyle/>
        <a:p>
          <a:r>
            <a:rPr lang="en-US" sz="1600" dirty="0" smtClean="0"/>
            <a:t>Personalization</a:t>
          </a:r>
          <a:endParaRPr lang="en-US" sz="1600" dirty="0"/>
        </a:p>
      </dgm:t>
    </dgm:pt>
    <dgm:pt modelId="{BE5270D4-84B8-4B69-B23A-6C2230AD03D1}" type="parTrans" cxnId="{76163E7F-2D94-455D-A7CE-222FA5BAE7A6}">
      <dgm:prSet/>
      <dgm:spPr/>
      <dgm:t>
        <a:bodyPr/>
        <a:lstStyle/>
        <a:p>
          <a:endParaRPr lang="en-US"/>
        </a:p>
      </dgm:t>
    </dgm:pt>
    <dgm:pt modelId="{5571AFD1-FCD2-45EA-9B85-CC3A4382B242}" type="sibTrans" cxnId="{76163E7F-2D94-455D-A7CE-222FA5BAE7A6}">
      <dgm:prSet/>
      <dgm:spPr/>
      <dgm:t>
        <a:bodyPr/>
        <a:lstStyle/>
        <a:p>
          <a:endParaRPr lang="en-US"/>
        </a:p>
      </dgm:t>
    </dgm:pt>
    <dgm:pt modelId="{7AEBAF27-7D51-42C6-A077-DD718686EFEA}">
      <dgm:prSet phldrT="[Text]" custT="1"/>
      <dgm:spPr>
        <a:solidFill>
          <a:srgbClr val="7030A0">
            <a:alpha val="23000"/>
          </a:srgbClr>
        </a:solidFill>
      </dgm:spPr>
      <dgm:t>
        <a:bodyPr/>
        <a:lstStyle/>
        <a:p>
          <a:r>
            <a:rPr lang="en-US" sz="1600" dirty="0" smtClean="0"/>
            <a:t>Rigorous Curriculum, Instruction, and Assessment</a:t>
          </a:r>
          <a:endParaRPr lang="en-US" sz="1600" dirty="0"/>
        </a:p>
      </dgm:t>
    </dgm:pt>
    <dgm:pt modelId="{2A0DBEBB-1402-4548-87A4-0E4D499ECD28}" type="parTrans" cxnId="{98A54784-46D0-4112-9764-F8FB6E927DBC}">
      <dgm:prSet/>
      <dgm:spPr/>
      <dgm:t>
        <a:bodyPr/>
        <a:lstStyle/>
        <a:p>
          <a:endParaRPr lang="en-US"/>
        </a:p>
      </dgm:t>
    </dgm:pt>
    <dgm:pt modelId="{AC686205-BD1E-4490-B76B-4A1F11BF4349}" type="sibTrans" cxnId="{98A54784-46D0-4112-9764-F8FB6E927DBC}">
      <dgm:prSet/>
      <dgm:spPr/>
      <dgm:t>
        <a:bodyPr/>
        <a:lstStyle/>
        <a:p>
          <a:endParaRPr lang="en-US"/>
        </a:p>
      </dgm:t>
    </dgm:pt>
    <dgm:pt modelId="{E2B444C5-CA9B-493D-A1FE-CEAEE5802BE2}" type="pres">
      <dgm:prSet presAssocID="{25A239B8-F088-483D-8B5D-FAF777B843C9}" presName="compositeShape" presStyleCnt="0">
        <dgm:presLayoutVars>
          <dgm:chMax val="7"/>
          <dgm:dir/>
          <dgm:resizeHandles val="exact"/>
        </dgm:presLayoutVars>
      </dgm:prSet>
      <dgm:spPr/>
    </dgm:pt>
    <dgm:pt modelId="{A7109AC9-384F-4C06-BC25-91CD9E5D2182}" type="pres">
      <dgm:prSet presAssocID="{CE66EACA-FF2A-42E4-BA64-D0095EADA737}" presName="circ1" presStyleLbl="vennNode1" presStyleIdx="0" presStyleCnt="3"/>
      <dgm:spPr/>
      <dgm:t>
        <a:bodyPr/>
        <a:lstStyle/>
        <a:p>
          <a:endParaRPr lang="en-US"/>
        </a:p>
      </dgm:t>
    </dgm:pt>
    <dgm:pt modelId="{8631905B-F466-4E52-9174-34433ED29415}" type="pres">
      <dgm:prSet presAssocID="{CE66EACA-FF2A-42E4-BA64-D0095EADA73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C7363-0861-4679-9E3A-E8A292AEA225}" type="pres">
      <dgm:prSet presAssocID="{FCCB835A-9F9A-4629-9180-360AD573CA37}" presName="circ2" presStyleLbl="vennNode1" presStyleIdx="1" presStyleCnt="3"/>
      <dgm:spPr/>
      <dgm:t>
        <a:bodyPr/>
        <a:lstStyle/>
        <a:p>
          <a:endParaRPr lang="en-US"/>
        </a:p>
      </dgm:t>
    </dgm:pt>
    <dgm:pt modelId="{03F9C1DD-705A-44ED-9CD3-FE76D2281E21}" type="pres">
      <dgm:prSet presAssocID="{FCCB835A-9F9A-4629-9180-360AD573CA3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F67056-5D6B-4E2E-B896-01A7A9A641D3}" type="pres">
      <dgm:prSet presAssocID="{7AEBAF27-7D51-42C6-A077-DD718686EFEA}" presName="circ3" presStyleLbl="vennNode1" presStyleIdx="2" presStyleCnt="3"/>
      <dgm:spPr/>
      <dgm:t>
        <a:bodyPr/>
        <a:lstStyle/>
        <a:p>
          <a:endParaRPr lang="en-US"/>
        </a:p>
      </dgm:t>
    </dgm:pt>
    <dgm:pt modelId="{09815AFD-6085-4B71-8E30-72DC2DDEC96B}" type="pres">
      <dgm:prSet presAssocID="{7AEBAF27-7D51-42C6-A077-DD718686EFE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163E7F-2D94-455D-A7CE-222FA5BAE7A6}" srcId="{25A239B8-F088-483D-8B5D-FAF777B843C9}" destId="{FCCB835A-9F9A-4629-9180-360AD573CA37}" srcOrd="1" destOrd="0" parTransId="{BE5270D4-84B8-4B69-B23A-6C2230AD03D1}" sibTransId="{5571AFD1-FCD2-45EA-9B85-CC3A4382B242}"/>
    <dgm:cxn modelId="{BCF63B85-90C4-4411-BFAD-657B9FB0E246}" type="presOf" srcId="{7AEBAF27-7D51-42C6-A077-DD718686EFEA}" destId="{DEF67056-5D6B-4E2E-B896-01A7A9A641D3}" srcOrd="0" destOrd="0" presId="urn:microsoft.com/office/officeart/2005/8/layout/venn1"/>
    <dgm:cxn modelId="{0C52BEB0-5AEE-4CD3-BAE9-8CD324ED2BBF}" type="presOf" srcId="{FCCB835A-9F9A-4629-9180-360AD573CA37}" destId="{DD2C7363-0861-4679-9E3A-E8A292AEA225}" srcOrd="0" destOrd="0" presId="urn:microsoft.com/office/officeart/2005/8/layout/venn1"/>
    <dgm:cxn modelId="{B5C8604E-BA66-4D3E-9098-0F98ED8CD24A}" type="presOf" srcId="{7AEBAF27-7D51-42C6-A077-DD718686EFEA}" destId="{09815AFD-6085-4B71-8E30-72DC2DDEC96B}" srcOrd="1" destOrd="0" presId="urn:microsoft.com/office/officeart/2005/8/layout/venn1"/>
    <dgm:cxn modelId="{98A54784-46D0-4112-9764-F8FB6E927DBC}" srcId="{25A239B8-F088-483D-8B5D-FAF777B843C9}" destId="{7AEBAF27-7D51-42C6-A077-DD718686EFEA}" srcOrd="2" destOrd="0" parTransId="{2A0DBEBB-1402-4548-87A4-0E4D499ECD28}" sibTransId="{AC686205-BD1E-4490-B76B-4A1F11BF4349}"/>
    <dgm:cxn modelId="{90C8ED84-20B9-435A-9ABB-71B3EE50671E}" type="presOf" srcId="{CE66EACA-FF2A-42E4-BA64-D0095EADA737}" destId="{A7109AC9-384F-4C06-BC25-91CD9E5D2182}" srcOrd="0" destOrd="0" presId="urn:microsoft.com/office/officeart/2005/8/layout/venn1"/>
    <dgm:cxn modelId="{FDD05717-2339-47F9-ABB0-063787768817}" type="presOf" srcId="{CE66EACA-FF2A-42E4-BA64-D0095EADA737}" destId="{8631905B-F466-4E52-9174-34433ED29415}" srcOrd="1" destOrd="0" presId="urn:microsoft.com/office/officeart/2005/8/layout/venn1"/>
    <dgm:cxn modelId="{3D4C7391-3DD5-4F4A-AA4A-0051DCEF0E47}" srcId="{25A239B8-F088-483D-8B5D-FAF777B843C9}" destId="{CE66EACA-FF2A-42E4-BA64-D0095EADA737}" srcOrd="0" destOrd="0" parTransId="{1D217F6C-1F78-43C9-B392-BC7F119B602F}" sibTransId="{F51852E0-814D-41F2-B9C8-D3F60BE9D371}"/>
    <dgm:cxn modelId="{18E3FBE3-070A-414C-8F22-EFBBA5FC7FC0}" type="presOf" srcId="{25A239B8-F088-483D-8B5D-FAF777B843C9}" destId="{E2B444C5-CA9B-493D-A1FE-CEAEE5802BE2}" srcOrd="0" destOrd="0" presId="urn:microsoft.com/office/officeart/2005/8/layout/venn1"/>
    <dgm:cxn modelId="{7DF11F97-7BBB-47BD-9C7F-8EF174D8AF88}" type="presOf" srcId="{FCCB835A-9F9A-4629-9180-360AD573CA37}" destId="{03F9C1DD-705A-44ED-9CD3-FE76D2281E21}" srcOrd="1" destOrd="0" presId="urn:microsoft.com/office/officeart/2005/8/layout/venn1"/>
    <dgm:cxn modelId="{040A9B61-048A-4605-9840-3BC3FD5BCAFF}" type="presParOf" srcId="{E2B444C5-CA9B-493D-A1FE-CEAEE5802BE2}" destId="{A7109AC9-384F-4C06-BC25-91CD9E5D2182}" srcOrd="0" destOrd="0" presId="urn:microsoft.com/office/officeart/2005/8/layout/venn1"/>
    <dgm:cxn modelId="{2AD89B7C-FFC8-4C07-BDCA-723FBD79E6A2}" type="presParOf" srcId="{E2B444C5-CA9B-493D-A1FE-CEAEE5802BE2}" destId="{8631905B-F466-4E52-9174-34433ED29415}" srcOrd="1" destOrd="0" presId="urn:microsoft.com/office/officeart/2005/8/layout/venn1"/>
    <dgm:cxn modelId="{ECB8E00B-1067-4FF2-9983-CFB62C6924DE}" type="presParOf" srcId="{E2B444C5-CA9B-493D-A1FE-CEAEE5802BE2}" destId="{DD2C7363-0861-4679-9E3A-E8A292AEA225}" srcOrd="2" destOrd="0" presId="urn:microsoft.com/office/officeart/2005/8/layout/venn1"/>
    <dgm:cxn modelId="{89F42A60-F4AB-479C-AEA8-1CBDB9260A25}" type="presParOf" srcId="{E2B444C5-CA9B-493D-A1FE-CEAEE5802BE2}" destId="{03F9C1DD-705A-44ED-9CD3-FE76D2281E21}" srcOrd="3" destOrd="0" presId="urn:microsoft.com/office/officeart/2005/8/layout/venn1"/>
    <dgm:cxn modelId="{35CA7096-AABF-4F08-894D-3F4F929CE236}" type="presParOf" srcId="{E2B444C5-CA9B-493D-A1FE-CEAEE5802BE2}" destId="{DEF67056-5D6B-4E2E-B896-01A7A9A641D3}" srcOrd="4" destOrd="0" presId="urn:microsoft.com/office/officeart/2005/8/layout/venn1"/>
    <dgm:cxn modelId="{BCD9C7B6-DFA4-475F-BC89-27A59A8F2C62}" type="presParOf" srcId="{E2B444C5-CA9B-493D-A1FE-CEAEE5802BE2}" destId="{09815AFD-6085-4B71-8E30-72DC2DDEC96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A239B8-F088-483D-8B5D-FAF777B843C9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</dgm:pt>
    <dgm:pt modelId="{CE66EACA-FF2A-42E4-BA64-D0095EADA737}">
      <dgm:prSet phldrT="[Text]" custT="1"/>
      <dgm:spPr>
        <a:solidFill>
          <a:srgbClr val="FF0000">
            <a:alpha val="31000"/>
          </a:srgbClr>
        </a:solidFill>
      </dgm:spPr>
      <dgm:t>
        <a:bodyPr/>
        <a:lstStyle/>
        <a:p>
          <a:r>
            <a:rPr lang="en-US" sz="1600" dirty="0" smtClean="0"/>
            <a:t>Professional Learning Communities</a:t>
          </a:r>
          <a:endParaRPr lang="en-US" sz="1600" dirty="0"/>
        </a:p>
      </dgm:t>
    </dgm:pt>
    <dgm:pt modelId="{1D217F6C-1F78-43C9-B392-BC7F119B602F}" type="parTrans" cxnId="{3D4C7391-3DD5-4F4A-AA4A-0051DCEF0E47}">
      <dgm:prSet/>
      <dgm:spPr/>
      <dgm:t>
        <a:bodyPr/>
        <a:lstStyle/>
        <a:p>
          <a:endParaRPr lang="en-US"/>
        </a:p>
      </dgm:t>
    </dgm:pt>
    <dgm:pt modelId="{F51852E0-814D-41F2-B9C8-D3F60BE9D371}" type="sibTrans" cxnId="{3D4C7391-3DD5-4F4A-AA4A-0051DCEF0E47}">
      <dgm:prSet/>
      <dgm:spPr/>
      <dgm:t>
        <a:bodyPr/>
        <a:lstStyle/>
        <a:p>
          <a:endParaRPr lang="en-US"/>
        </a:p>
      </dgm:t>
    </dgm:pt>
    <dgm:pt modelId="{FCCB835A-9F9A-4629-9180-360AD573CA37}">
      <dgm:prSet phldrT="[Text]" custT="1"/>
      <dgm:spPr>
        <a:solidFill>
          <a:srgbClr val="00B050">
            <a:alpha val="29000"/>
          </a:srgbClr>
        </a:solidFill>
      </dgm:spPr>
      <dgm:t>
        <a:bodyPr/>
        <a:lstStyle/>
        <a:p>
          <a:r>
            <a:rPr lang="en-US" sz="1600" dirty="0" smtClean="0"/>
            <a:t>Personalization</a:t>
          </a:r>
          <a:endParaRPr lang="en-US" sz="1600" dirty="0"/>
        </a:p>
      </dgm:t>
    </dgm:pt>
    <dgm:pt modelId="{BE5270D4-84B8-4B69-B23A-6C2230AD03D1}" type="parTrans" cxnId="{76163E7F-2D94-455D-A7CE-222FA5BAE7A6}">
      <dgm:prSet/>
      <dgm:spPr/>
      <dgm:t>
        <a:bodyPr/>
        <a:lstStyle/>
        <a:p>
          <a:endParaRPr lang="en-US"/>
        </a:p>
      </dgm:t>
    </dgm:pt>
    <dgm:pt modelId="{5571AFD1-FCD2-45EA-9B85-CC3A4382B242}" type="sibTrans" cxnId="{76163E7F-2D94-455D-A7CE-222FA5BAE7A6}">
      <dgm:prSet/>
      <dgm:spPr/>
      <dgm:t>
        <a:bodyPr/>
        <a:lstStyle/>
        <a:p>
          <a:endParaRPr lang="en-US"/>
        </a:p>
      </dgm:t>
    </dgm:pt>
    <dgm:pt modelId="{7AEBAF27-7D51-42C6-A077-DD718686EFEA}">
      <dgm:prSet phldrT="[Text]" custT="1"/>
      <dgm:spPr>
        <a:solidFill>
          <a:srgbClr val="7030A0">
            <a:alpha val="23000"/>
          </a:srgbClr>
        </a:solidFill>
      </dgm:spPr>
      <dgm:t>
        <a:bodyPr/>
        <a:lstStyle/>
        <a:p>
          <a:r>
            <a:rPr lang="en-US" sz="1600" dirty="0" smtClean="0"/>
            <a:t>Rigorous Curriculum, Instruction, and Assessment</a:t>
          </a:r>
          <a:endParaRPr lang="en-US" sz="1600" dirty="0"/>
        </a:p>
      </dgm:t>
    </dgm:pt>
    <dgm:pt modelId="{2A0DBEBB-1402-4548-87A4-0E4D499ECD28}" type="parTrans" cxnId="{98A54784-46D0-4112-9764-F8FB6E927DBC}">
      <dgm:prSet/>
      <dgm:spPr/>
      <dgm:t>
        <a:bodyPr/>
        <a:lstStyle/>
        <a:p>
          <a:endParaRPr lang="en-US"/>
        </a:p>
      </dgm:t>
    </dgm:pt>
    <dgm:pt modelId="{AC686205-BD1E-4490-B76B-4A1F11BF4349}" type="sibTrans" cxnId="{98A54784-46D0-4112-9764-F8FB6E927DBC}">
      <dgm:prSet/>
      <dgm:spPr/>
      <dgm:t>
        <a:bodyPr/>
        <a:lstStyle/>
        <a:p>
          <a:endParaRPr lang="en-US"/>
        </a:p>
      </dgm:t>
    </dgm:pt>
    <dgm:pt modelId="{E2B444C5-CA9B-493D-A1FE-CEAEE5802BE2}" type="pres">
      <dgm:prSet presAssocID="{25A239B8-F088-483D-8B5D-FAF777B843C9}" presName="compositeShape" presStyleCnt="0">
        <dgm:presLayoutVars>
          <dgm:chMax val="7"/>
          <dgm:dir/>
          <dgm:resizeHandles val="exact"/>
        </dgm:presLayoutVars>
      </dgm:prSet>
      <dgm:spPr/>
    </dgm:pt>
    <dgm:pt modelId="{A7109AC9-384F-4C06-BC25-91CD9E5D2182}" type="pres">
      <dgm:prSet presAssocID="{CE66EACA-FF2A-42E4-BA64-D0095EADA737}" presName="circ1" presStyleLbl="vennNode1" presStyleIdx="0" presStyleCnt="3"/>
      <dgm:spPr/>
      <dgm:t>
        <a:bodyPr/>
        <a:lstStyle/>
        <a:p>
          <a:endParaRPr lang="en-US"/>
        </a:p>
      </dgm:t>
    </dgm:pt>
    <dgm:pt modelId="{8631905B-F466-4E52-9174-34433ED29415}" type="pres">
      <dgm:prSet presAssocID="{CE66EACA-FF2A-42E4-BA64-D0095EADA73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C7363-0861-4679-9E3A-E8A292AEA225}" type="pres">
      <dgm:prSet presAssocID="{FCCB835A-9F9A-4629-9180-360AD573CA37}" presName="circ2" presStyleLbl="vennNode1" presStyleIdx="1" presStyleCnt="3"/>
      <dgm:spPr/>
      <dgm:t>
        <a:bodyPr/>
        <a:lstStyle/>
        <a:p>
          <a:endParaRPr lang="en-US"/>
        </a:p>
      </dgm:t>
    </dgm:pt>
    <dgm:pt modelId="{03F9C1DD-705A-44ED-9CD3-FE76D2281E21}" type="pres">
      <dgm:prSet presAssocID="{FCCB835A-9F9A-4629-9180-360AD573CA3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F67056-5D6B-4E2E-B896-01A7A9A641D3}" type="pres">
      <dgm:prSet presAssocID="{7AEBAF27-7D51-42C6-A077-DD718686EFEA}" presName="circ3" presStyleLbl="vennNode1" presStyleIdx="2" presStyleCnt="3"/>
      <dgm:spPr/>
      <dgm:t>
        <a:bodyPr/>
        <a:lstStyle/>
        <a:p>
          <a:endParaRPr lang="en-US"/>
        </a:p>
      </dgm:t>
    </dgm:pt>
    <dgm:pt modelId="{09815AFD-6085-4B71-8E30-72DC2DDEC96B}" type="pres">
      <dgm:prSet presAssocID="{7AEBAF27-7D51-42C6-A077-DD718686EFE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163E7F-2D94-455D-A7CE-222FA5BAE7A6}" srcId="{25A239B8-F088-483D-8B5D-FAF777B843C9}" destId="{FCCB835A-9F9A-4629-9180-360AD573CA37}" srcOrd="1" destOrd="0" parTransId="{BE5270D4-84B8-4B69-B23A-6C2230AD03D1}" sibTransId="{5571AFD1-FCD2-45EA-9B85-CC3A4382B242}"/>
    <dgm:cxn modelId="{867E4160-3F86-4B5C-A103-8DB1232BD4A9}" type="presOf" srcId="{25A239B8-F088-483D-8B5D-FAF777B843C9}" destId="{E2B444C5-CA9B-493D-A1FE-CEAEE5802BE2}" srcOrd="0" destOrd="0" presId="urn:microsoft.com/office/officeart/2005/8/layout/venn1"/>
    <dgm:cxn modelId="{912C00EF-C1C1-4537-B94B-8398103E5A8C}" type="presOf" srcId="{CE66EACA-FF2A-42E4-BA64-D0095EADA737}" destId="{A7109AC9-384F-4C06-BC25-91CD9E5D2182}" srcOrd="0" destOrd="0" presId="urn:microsoft.com/office/officeart/2005/8/layout/venn1"/>
    <dgm:cxn modelId="{46F2D5CC-B71B-4A5A-86FA-A9BA22C197A4}" type="presOf" srcId="{7AEBAF27-7D51-42C6-A077-DD718686EFEA}" destId="{09815AFD-6085-4B71-8E30-72DC2DDEC96B}" srcOrd="1" destOrd="0" presId="urn:microsoft.com/office/officeart/2005/8/layout/venn1"/>
    <dgm:cxn modelId="{98A54784-46D0-4112-9764-F8FB6E927DBC}" srcId="{25A239B8-F088-483D-8B5D-FAF777B843C9}" destId="{7AEBAF27-7D51-42C6-A077-DD718686EFEA}" srcOrd="2" destOrd="0" parTransId="{2A0DBEBB-1402-4548-87A4-0E4D499ECD28}" sibTransId="{AC686205-BD1E-4490-B76B-4A1F11BF4349}"/>
    <dgm:cxn modelId="{39C04D3B-D1AF-4963-9CA2-B94CCB6B6649}" type="presOf" srcId="{CE66EACA-FF2A-42E4-BA64-D0095EADA737}" destId="{8631905B-F466-4E52-9174-34433ED29415}" srcOrd="1" destOrd="0" presId="urn:microsoft.com/office/officeart/2005/8/layout/venn1"/>
    <dgm:cxn modelId="{B2FC58E2-206D-414E-81D0-1B4D3C952151}" type="presOf" srcId="{7AEBAF27-7D51-42C6-A077-DD718686EFEA}" destId="{DEF67056-5D6B-4E2E-B896-01A7A9A641D3}" srcOrd="0" destOrd="0" presId="urn:microsoft.com/office/officeart/2005/8/layout/venn1"/>
    <dgm:cxn modelId="{F6AE5A11-0151-4FF8-905C-099C8A3D6824}" type="presOf" srcId="{FCCB835A-9F9A-4629-9180-360AD573CA37}" destId="{DD2C7363-0861-4679-9E3A-E8A292AEA225}" srcOrd="0" destOrd="0" presId="urn:microsoft.com/office/officeart/2005/8/layout/venn1"/>
    <dgm:cxn modelId="{3D4C7391-3DD5-4F4A-AA4A-0051DCEF0E47}" srcId="{25A239B8-F088-483D-8B5D-FAF777B843C9}" destId="{CE66EACA-FF2A-42E4-BA64-D0095EADA737}" srcOrd="0" destOrd="0" parTransId="{1D217F6C-1F78-43C9-B392-BC7F119B602F}" sibTransId="{F51852E0-814D-41F2-B9C8-D3F60BE9D371}"/>
    <dgm:cxn modelId="{A8DB05CF-94E2-49AF-9359-D650FD57ADE6}" type="presOf" srcId="{FCCB835A-9F9A-4629-9180-360AD573CA37}" destId="{03F9C1DD-705A-44ED-9CD3-FE76D2281E21}" srcOrd="1" destOrd="0" presId="urn:microsoft.com/office/officeart/2005/8/layout/venn1"/>
    <dgm:cxn modelId="{37903CAF-1AF7-4670-A6C5-711C3FE6B3A5}" type="presParOf" srcId="{E2B444C5-CA9B-493D-A1FE-CEAEE5802BE2}" destId="{A7109AC9-384F-4C06-BC25-91CD9E5D2182}" srcOrd="0" destOrd="0" presId="urn:microsoft.com/office/officeart/2005/8/layout/venn1"/>
    <dgm:cxn modelId="{53E25EB4-0EBA-4B4B-95E3-FE46A8AF033D}" type="presParOf" srcId="{E2B444C5-CA9B-493D-A1FE-CEAEE5802BE2}" destId="{8631905B-F466-4E52-9174-34433ED29415}" srcOrd="1" destOrd="0" presId="urn:microsoft.com/office/officeart/2005/8/layout/venn1"/>
    <dgm:cxn modelId="{951DEA9F-C5C5-44B0-854D-CFE2713D5FEA}" type="presParOf" srcId="{E2B444C5-CA9B-493D-A1FE-CEAEE5802BE2}" destId="{DD2C7363-0861-4679-9E3A-E8A292AEA225}" srcOrd="2" destOrd="0" presId="urn:microsoft.com/office/officeart/2005/8/layout/venn1"/>
    <dgm:cxn modelId="{EA31B06C-A08A-4C15-99EF-8BC89C7C9BAC}" type="presParOf" srcId="{E2B444C5-CA9B-493D-A1FE-CEAEE5802BE2}" destId="{03F9C1DD-705A-44ED-9CD3-FE76D2281E21}" srcOrd="3" destOrd="0" presId="urn:microsoft.com/office/officeart/2005/8/layout/venn1"/>
    <dgm:cxn modelId="{762EE940-BD87-498D-A3D9-611EA4A412A2}" type="presParOf" srcId="{E2B444C5-CA9B-493D-A1FE-CEAEE5802BE2}" destId="{DEF67056-5D6B-4E2E-B896-01A7A9A641D3}" srcOrd="4" destOrd="0" presId="urn:microsoft.com/office/officeart/2005/8/layout/venn1"/>
    <dgm:cxn modelId="{3B6F810C-01F4-48BC-A535-CC9E2A064AD2}" type="presParOf" srcId="{E2B444C5-CA9B-493D-A1FE-CEAEE5802BE2}" destId="{09815AFD-6085-4B71-8E30-72DC2DDEC96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09AC9-384F-4C06-BC25-91CD9E5D2182}">
      <dsp:nvSpPr>
        <dsp:cNvPr id="0" name=""/>
        <dsp:cNvSpPr/>
      </dsp:nvSpPr>
      <dsp:spPr>
        <a:xfrm>
          <a:off x="2179319" y="69532"/>
          <a:ext cx="3337560" cy="3337560"/>
        </a:xfrm>
        <a:prstGeom prst="ellipse">
          <a:avLst/>
        </a:prstGeom>
        <a:solidFill>
          <a:srgbClr val="FF0000">
            <a:alpha val="31000"/>
          </a:srgbClr>
        </a:soli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Professional Learning Communities</a:t>
          </a:r>
          <a:endParaRPr lang="en-US" sz="1600" kern="1200" dirty="0"/>
        </a:p>
      </dsp:txBody>
      <dsp:txXfrm>
        <a:off x="2624328" y="653605"/>
        <a:ext cx="2447544" cy="1501902"/>
      </dsp:txXfrm>
    </dsp:sp>
    <dsp:sp modelId="{DD2C7363-0861-4679-9E3A-E8A292AEA225}">
      <dsp:nvSpPr>
        <dsp:cNvPr id="0" name=""/>
        <dsp:cNvSpPr/>
      </dsp:nvSpPr>
      <dsp:spPr>
        <a:xfrm>
          <a:off x="3383622" y="2155507"/>
          <a:ext cx="3337560" cy="3337560"/>
        </a:xfrm>
        <a:prstGeom prst="ellipse">
          <a:avLst/>
        </a:prstGeom>
        <a:solidFill>
          <a:srgbClr val="00B050">
            <a:alpha val="29000"/>
          </a:srgbClr>
        </a:soli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Personalization</a:t>
          </a:r>
          <a:endParaRPr lang="en-US" sz="1600" kern="1200" dirty="0"/>
        </a:p>
      </dsp:txBody>
      <dsp:txXfrm>
        <a:off x="4404360" y="3017710"/>
        <a:ext cx="2002536" cy="1835658"/>
      </dsp:txXfrm>
    </dsp:sp>
    <dsp:sp modelId="{DEF67056-5D6B-4E2E-B896-01A7A9A641D3}">
      <dsp:nvSpPr>
        <dsp:cNvPr id="0" name=""/>
        <dsp:cNvSpPr/>
      </dsp:nvSpPr>
      <dsp:spPr>
        <a:xfrm>
          <a:off x="975017" y="2155507"/>
          <a:ext cx="3337560" cy="3337560"/>
        </a:xfrm>
        <a:prstGeom prst="ellipse">
          <a:avLst/>
        </a:prstGeom>
        <a:solidFill>
          <a:srgbClr val="7030A0">
            <a:alpha val="23000"/>
          </a:srgbClr>
        </a:soli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Rigorous Curriculum, Instruction, and Assessment</a:t>
          </a:r>
          <a:endParaRPr lang="en-US" sz="1600" kern="1200" dirty="0"/>
        </a:p>
      </dsp:txBody>
      <dsp:txXfrm>
        <a:off x="1289303" y="3017710"/>
        <a:ext cx="2002536" cy="1835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6A098-4F82-4C42-BBD0-8CEAB89B0B51}">
      <dsp:nvSpPr>
        <dsp:cNvPr id="0" name=""/>
        <dsp:cNvSpPr/>
      </dsp:nvSpPr>
      <dsp:spPr>
        <a:xfrm>
          <a:off x="0" y="0"/>
          <a:ext cx="2701618" cy="2701618"/>
        </a:xfrm>
        <a:prstGeom prst="ellipse">
          <a:avLst/>
        </a:prstGeom>
        <a:solidFill>
          <a:srgbClr val="FF0000">
            <a:alpha val="31000"/>
          </a:srgbClr>
        </a:soli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Professional Learning Communities</a:t>
          </a:r>
          <a:endParaRPr lang="en-US" sz="2000" b="1" kern="1200" dirty="0"/>
        </a:p>
      </dsp:txBody>
      <dsp:txXfrm>
        <a:off x="395643" y="395643"/>
        <a:ext cx="1910332" cy="19103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07E-DEF8-451F-8AD2-6DFDC79764E9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228-1E18-4656-B92F-07B734A9F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07E-DEF8-451F-8AD2-6DFDC79764E9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228-1E18-4656-B92F-07B734A9F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07E-DEF8-451F-8AD2-6DFDC79764E9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228-1E18-4656-B92F-07B734A9F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07E-DEF8-451F-8AD2-6DFDC79764E9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228-1E18-4656-B92F-07B734A9F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07E-DEF8-451F-8AD2-6DFDC79764E9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228-1E18-4656-B92F-07B734A9F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07E-DEF8-451F-8AD2-6DFDC79764E9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228-1E18-4656-B92F-07B734A9F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07E-DEF8-451F-8AD2-6DFDC79764E9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228-1E18-4656-B92F-07B734A9F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07E-DEF8-451F-8AD2-6DFDC79764E9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228-1E18-4656-B92F-07B734A9F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07E-DEF8-451F-8AD2-6DFDC79764E9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228-1E18-4656-B92F-07B734A9F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07E-DEF8-451F-8AD2-6DFDC79764E9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228-1E18-4656-B92F-07B734A9F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C07E-DEF8-451F-8AD2-6DFDC79764E9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228-1E18-4656-B92F-07B734A9FDE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BC07E-DEF8-451F-8AD2-6DFDC79764E9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31228-1E18-4656-B92F-07B734A9FDE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WASC Work Session </a:t>
            </a:r>
            <a:r>
              <a:rPr lang="en-US" sz="5400" b="1" dirty="0" smtClean="0"/>
              <a:t>#4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December 14, 2012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662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125113" cy="924475"/>
          </a:xfrm>
        </p:spPr>
        <p:txBody>
          <a:bodyPr/>
          <a:lstStyle/>
          <a:p>
            <a:r>
              <a:rPr lang="en-US" sz="2000" b="1" dirty="0" smtClean="0"/>
              <a:t>BMS Framework to Greatness: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“Going from Good to Great”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072344"/>
              </p:ext>
            </p:extLst>
          </p:nvPr>
        </p:nvGraphicFramePr>
        <p:xfrm>
          <a:off x="609600" y="1143000"/>
          <a:ext cx="7696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3600" y="3568574"/>
            <a:ext cx="2362200" cy="1277273"/>
          </a:xfrm>
          <a:prstGeom prst="rect">
            <a:avLst/>
          </a:prstGeom>
          <a:solidFill>
            <a:srgbClr val="00B050">
              <a:alpha val="1686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Goal 1 (RAPP):</a:t>
            </a:r>
          </a:p>
          <a:p>
            <a:r>
              <a:rPr lang="en-US" sz="1100" dirty="0" smtClean="0"/>
              <a:t>BMS faculty will increase the personalization with all BMS students as measured in perception surveys, parental partnerships, and discipline referrals.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524000"/>
            <a:ext cx="2362200" cy="1277273"/>
          </a:xfrm>
          <a:prstGeom prst="rect">
            <a:avLst/>
          </a:prstGeom>
          <a:solidFill>
            <a:srgbClr val="FF0000">
              <a:alpha val="2784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Goal 3 (RAPP):</a:t>
            </a:r>
          </a:p>
          <a:p>
            <a:r>
              <a:rPr lang="en-US" sz="1100" dirty="0" smtClean="0"/>
              <a:t>BMS faculty will improve the school culture by actively engaging in professional learning communities within their interdisciplinary teams and content teams.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224828" y="5413971"/>
            <a:ext cx="2362200" cy="769441"/>
          </a:xfrm>
          <a:prstGeom prst="rect">
            <a:avLst/>
          </a:prstGeom>
          <a:solidFill>
            <a:srgbClr val="7030A0">
              <a:alpha val="2392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WASC</a:t>
            </a:r>
          </a:p>
          <a:p>
            <a:r>
              <a:rPr lang="en-US" sz="1100" dirty="0" smtClean="0"/>
              <a:t>B1: What Students Learn</a:t>
            </a:r>
          </a:p>
          <a:p>
            <a:r>
              <a:rPr lang="en-US" sz="1100" dirty="0" smtClean="0"/>
              <a:t>B2: How Students Learn</a:t>
            </a:r>
          </a:p>
          <a:p>
            <a:r>
              <a:rPr lang="en-US" sz="1100" dirty="0" smtClean="0"/>
              <a:t>B3: How Assessment is Used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1676400"/>
            <a:ext cx="2362200" cy="938719"/>
          </a:xfrm>
          <a:prstGeom prst="rect">
            <a:avLst/>
          </a:prstGeom>
          <a:solidFill>
            <a:srgbClr val="FF0000">
              <a:alpha val="2784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WASC</a:t>
            </a:r>
          </a:p>
          <a:p>
            <a:r>
              <a:rPr lang="en-US" sz="1100" dirty="0" smtClean="0"/>
              <a:t>A1: School Purpose</a:t>
            </a:r>
          </a:p>
          <a:p>
            <a:r>
              <a:rPr lang="en-US" sz="1100" dirty="0" smtClean="0"/>
              <a:t>A3: School Leadership</a:t>
            </a:r>
          </a:p>
          <a:p>
            <a:r>
              <a:rPr lang="en-US" sz="1100" dirty="0" smtClean="0"/>
              <a:t>A4: Staff</a:t>
            </a:r>
          </a:p>
          <a:p>
            <a:r>
              <a:rPr lang="en-US" sz="1100" dirty="0" smtClean="0"/>
              <a:t>A5: School Environment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5789636"/>
            <a:ext cx="2857123" cy="600164"/>
          </a:xfrm>
          <a:prstGeom prst="rect">
            <a:avLst/>
          </a:prstGeom>
          <a:solidFill>
            <a:srgbClr val="00B050">
              <a:alpha val="1686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WASC</a:t>
            </a:r>
          </a:p>
          <a:p>
            <a:r>
              <a:rPr lang="en-US" sz="1100" dirty="0" smtClean="0"/>
              <a:t>C1: Student Connectedness</a:t>
            </a:r>
          </a:p>
          <a:p>
            <a:r>
              <a:rPr lang="en-US" sz="1100" dirty="0" smtClean="0"/>
              <a:t>C2: Parent/Community Involvement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3568574"/>
            <a:ext cx="2362200" cy="1107996"/>
          </a:xfrm>
          <a:prstGeom prst="rect">
            <a:avLst/>
          </a:prstGeom>
          <a:solidFill>
            <a:srgbClr val="7030A0">
              <a:alpha val="2392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Goal 2 (RAPP):</a:t>
            </a:r>
          </a:p>
          <a:p>
            <a:r>
              <a:rPr lang="en-US" sz="1100" dirty="0" smtClean="0"/>
              <a:t>BMS students will increase their student achievement as measured through SAT10, Interim Assessments, and Common Assessments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89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Part 1:  Making Connections</a:t>
            </a:r>
          </a:p>
          <a:p>
            <a:pPr lvl="1"/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Interdisciplinary Teams </a:t>
            </a:r>
            <a:r>
              <a:rPr lang="en-US" dirty="0" smtClean="0"/>
              <a:t>including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satellite teachers</a:t>
            </a:r>
          </a:p>
          <a:p>
            <a:pPr lvl="1"/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Ancillary Support </a:t>
            </a:r>
            <a:r>
              <a:rPr lang="en-US" dirty="0" smtClean="0"/>
              <a:t>including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Support Staff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Administration</a:t>
            </a:r>
          </a:p>
          <a:p>
            <a:r>
              <a:rPr lang="en-US" dirty="0" smtClean="0"/>
              <a:t>Part 2:  Making Sense (of it all)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292608" lvl="1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3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Ground Rules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Actively Listen</a:t>
            </a:r>
          </a:p>
          <a:p>
            <a:pPr lvl="1"/>
            <a:r>
              <a:rPr lang="en-US" dirty="0"/>
              <a:t>Cell phones on silent, vibrate, or off</a:t>
            </a:r>
          </a:p>
          <a:p>
            <a:pPr lvl="1"/>
            <a:r>
              <a:rPr lang="en-US" dirty="0" smtClean="0"/>
              <a:t>Minimize side-bar discussions</a:t>
            </a:r>
            <a:endParaRPr lang="en-US" dirty="0"/>
          </a:p>
          <a:p>
            <a:pPr lvl="1"/>
            <a:r>
              <a:rPr lang="en-US" dirty="0" smtClean="0"/>
              <a:t>Give others the opportunity to share (don’t hog the learning time)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b="1" dirty="0"/>
              <a:t>Focus on Improvement </a:t>
            </a:r>
            <a:r>
              <a:rPr lang="en-US" dirty="0" smtClean="0"/>
              <a:t>(Any </a:t>
            </a:r>
            <a:r>
              <a:rPr lang="en-US" dirty="0"/>
              <a:t>complaint to be accompanied by a </a:t>
            </a:r>
            <a:r>
              <a:rPr lang="en-US" dirty="0" smtClean="0"/>
              <a:t>solution; be constructive rather than destructive – have those “fierce conversations)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Signal to move ahead </a:t>
            </a:r>
            <a:r>
              <a:rPr lang="en-US" dirty="0"/>
              <a:t>(raising of hand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b="1" dirty="0" smtClean="0"/>
              <a:t>Work collaboratively while in groups</a:t>
            </a:r>
            <a:r>
              <a:rPr lang="en-US" dirty="0" smtClean="0"/>
              <a:t>, offering assistance where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87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25113" cy="924475"/>
          </a:xfrm>
        </p:spPr>
        <p:txBody>
          <a:bodyPr/>
          <a:lstStyle/>
          <a:p>
            <a:r>
              <a:rPr lang="en-US" b="1" dirty="0" smtClean="0"/>
              <a:t>What’s Ahead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220155" cy="463959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December:</a:t>
            </a:r>
          </a:p>
          <a:p>
            <a:pPr lvl="1"/>
            <a:r>
              <a:rPr lang="en-US" dirty="0" smtClean="0"/>
              <a:t>Building consensus, ensure that we are doing what we say we’re doing</a:t>
            </a:r>
          </a:p>
          <a:p>
            <a:pPr lvl="1"/>
            <a:r>
              <a:rPr lang="en-US" dirty="0" smtClean="0"/>
              <a:t>Review RAPP (Action Plan)</a:t>
            </a:r>
          </a:p>
          <a:p>
            <a:pPr lvl="1"/>
            <a:r>
              <a:rPr lang="en-US" dirty="0" smtClean="0"/>
              <a:t>End of December – Send draft of report to WASC Chairperson for review, recommendations, and guidance.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January Work Session:</a:t>
            </a:r>
          </a:p>
          <a:p>
            <a:pPr lvl="1"/>
            <a:r>
              <a:rPr lang="en-US" dirty="0" smtClean="0"/>
              <a:t>Review Draft of Report</a:t>
            </a:r>
          </a:p>
          <a:p>
            <a:pPr lvl="1"/>
            <a:r>
              <a:rPr lang="en-US" dirty="0" smtClean="0"/>
              <a:t>Meet in Focus Groups to go over areas of strength and areas of growth</a:t>
            </a:r>
          </a:p>
          <a:p>
            <a:pPr lvl="1"/>
            <a:endParaRPr lang="en-US" dirty="0"/>
          </a:p>
          <a:p>
            <a:r>
              <a:rPr lang="en-US" dirty="0" smtClean="0"/>
              <a:t>February Work Session: </a:t>
            </a:r>
          </a:p>
          <a:p>
            <a:pPr lvl="1"/>
            <a:r>
              <a:rPr lang="en-US" dirty="0" smtClean="0"/>
              <a:t>Review FINAL report</a:t>
            </a:r>
          </a:p>
          <a:p>
            <a:pPr lvl="1"/>
            <a:r>
              <a:rPr lang="en-US" dirty="0" smtClean="0"/>
              <a:t>End of February – SUBMIT REPORT TO WASC</a:t>
            </a:r>
          </a:p>
          <a:p>
            <a:pPr lvl="1"/>
            <a:endParaRPr lang="en-US" dirty="0"/>
          </a:p>
          <a:p>
            <a:r>
              <a:rPr lang="en-US" dirty="0" smtClean="0"/>
              <a:t>WASC Visit – April 15-18, 2013</a:t>
            </a:r>
          </a:p>
        </p:txBody>
      </p:sp>
    </p:spTree>
    <p:extLst>
      <p:ext uri="{BB962C8B-B14F-4D97-AF65-F5344CB8AC3E}">
        <p14:creationId xmlns:p14="http://schemas.microsoft.com/office/powerpoint/2010/main" val="40676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 1:  Making Connections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dirty="0" smtClean="0"/>
              <a:t>Objective:  </a:t>
            </a:r>
          </a:p>
          <a:p>
            <a:pPr marL="0" indent="0">
              <a:buNone/>
            </a:pPr>
            <a:r>
              <a:rPr lang="en-US" dirty="0" smtClean="0"/>
              <a:t>BMS faculty and staff will review the different components of BMS’s vision and mission and understand how they are all connected.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TASK:</a:t>
            </a:r>
          </a:p>
          <a:p>
            <a:pPr>
              <a:buAutoNum type="arabicParenR"/>
            </a:pPr>
            <a:r>
              <a:rPr lang="en-US" dirty="0" smtClean="0"/>
              <a:t>Label</a:t>
            </a:r>
          </a:p>
          <a:p>
            <a:pPr>
              <a:buAutoNum type="arabicParenR"/>
            </a:pPr>
            <a:r>
              <a:rPr lang="en-US" dirty="0" smtClean="0"/>
              <a:t>Post</a:t>
            </a:r>
          </a:p>
          <a:p>
            <a:pPr>
              <a:buAutoNum type="arabicParenR"/>
            </a:pPr>
            <a:r>
              <a:rPr lang="en-US" dirty="0" smtClean="0"/>
              <a:t>Share</a:t>
            </a:r>
          </a:p>
        </p:txBody>
      </p:sp>
    </p:spTree>
    <p:extLst>
      <p:ext uri="{BB962C8B-B14F-4D97-AF65-F5344CB8AC3E}">
        <p14:creationId xmlns:p14="http://schemas.microsoft.com/office/powerpoint/2010/main" val="36052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Aha?!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4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125113" cy="924475"/>
          </a:xfrm>
        </p:spPr>
        <p:txBody>
          <a:bodyPr/>
          <a:lstStyle/>
          <a:p>
            <a:r>
              <a:rPr lang="en-US" sz="2000" b="1" dirty="0" smtClean="0"/>
              <a:t>BMS Framework to Greatness: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“Going from Good to Great”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963428"/>
              </p:ext>
            </p:extLst>
          </p:nvPr>
        </p:nvGraphicFramePr>
        <p:xfrm>
          <a:off x="609600" y="1143000"/>
          <a:ext cx="7696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3600" y="3568574"/>
            <a:ext cx="2362200" cy="1277273"/>
          </a:xfrm>
          <a:prstGeom prst="rect">
            <a:avLst/>
          </a:prstGeom>
          <a:solidFill>
            <a:srgbClr val="00B050">
              <a:alpha val="1686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Goal 1 (RAPP):</a:t>
            </a:r>
          </a:p>
          <a:p>
            <a:r>
              <a:rPr lang="en-US" sz="1100" dirty="0" smtClean="0"/>
              <a:t>BMS faculty will increase the personalization with all BMS students as measured in perception surveys, parental partnerships, and discipline referrals.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524000"/>
            <a:ext cx="2362200" cy="1277273"/>
          </a:xfrm>
          <a:prstGeom prst="rect">
            <a:avLst/>
          </a:prstGeom>
          <a:solidFill>
            <a:srgbClr val="FF0000">
              <a:alpha val="2784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Goal 3 (RAPP):</a:t>
            </a:r>
          </a:p>
          <a:p>
            <a:r>
              <a:rPr lang="en-US" sz="1100" dirty="0" smtClean="0"/>
              <a:t>BMS faculty will improve the school culture by actively engaging in professional learning communities within their interdisciplinary teams and content teams.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224828" y="5413971"/>
            <a:ext cx="2362200" cy="769441"/>
          </a:xfrm>
          <a:prstGeom prst="rect">
            <a:avLst/>
          </a:prstGeom>
          <a:solidFill>
            <a:srgbClr val="7030A0">
              <a:alpha val="2392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WASC</a:t>
            </a:r>
          </a:p>
          <a:p>
            <a:r>
              <a:rPr lang="en-US" sz="1100" dirty="0" smtClean="0"/>
              <a:t>B1: What Students Learn</a:t>
            </a:r>
          </a:p>
          <a:p>
            <a:r>
              <a:rPr lang="en-US" sz="1100" dirty="0" smtClean="0"/>
              <a:t>B2: How Students Learn</a:t>
            </a:r>
          </a:p>
          <a:p>
            <a:r>
              <a:rPr lang="en-US" sz="1100" dirty="0" smtClean="0"/>
              <a:t>B3: How Assessment is Used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1676400"/>
            <a:ext cx="2362200" cy="938719"/>
          </a:xfrm>
          <a:prstGeom prst="rect">
            <a:avLst/>
          </a:prstGeom>
          <a:solidFill>
            <a:srgbClr val="FF0000">
              <a:alpha val="2784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WASC</a:t>
            </a:r>
          </a:p>
          <a:p>
            <a:r>
              <a:rPr lang="en-US" sz="1100" dirty="0" smtClean="0"/>
              <a:t>A1: School Purpose</a:t>
            </a:r>
          </a:p>
          <a:p>
            <a:r>
              <a:rPr lang="en-US" sz="1100" dirty="0" smtClean="0"/>
              <a:t>A3: School Leadership</a:t>
            </a:r>
          </a:p>
          <a:p>
            <a:r>
              <a:rPr lang="en-US" sz="1100" dirty="0" smtClean="0"/>
              <a:t>A4: Staff</a:t>
            </a:r>
          </a:p>
          <a:p>
            <a:r>
              <a:rPr lang="en-US" sz="1100" dirty="0" smtClean="0"/>
              <a:t>A5: School Environment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5789636"/>
            <a:ext cx="2857123" cy="600164"/>
          </a:xfrm>
          <a:prstGeom prst="rect">
            <a:avLst/>
          </a:prstGeom>
          <a:solidFill>
            <a:srgbClr val="00B050">
              <a:alpha val="1686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WASC</a:t>
            </a:r>
          </a:p>
          <a:p>
            <a:r>
              <a:rPr lang="en-US" sz="1100" dirty="0" smtClean="0"/>
              <a:t>C1: Student Connectedness</a:t>
            </a:r>
          </a:p>
          <a:p>
            <a:r>
              <a:rPr lang="en-US" sz="1100" dirty="0" smtClean="0"/>
              <a:t>C2: Parent/Community Involvement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3568574"/>
            <a:ext cx="2362200" cy="1107996"/>
          </a:xfrm>
          <a:prstGeom prst="rect">
            <a:avLst/>
          </a:prstGeom>
          <a:solidFill>
            <a:srgbClr val="7030A0">
              <a:alpha val="2392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Goal 2 (RAPP):</a:t>
            </a:r>
          </a:p>
          <a:p>
            <a:r>
              <a:rPr lang="en-US" sz="1100" dirty="0" smtClean="0"/>
              <a:t>BMS students will increase their student achievement as measured through SAT10, Interim Assessments, and Common Assessments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167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125113" cy="924475"/>
          </a:xfrm>
        </p:spPr>
        <p:txBody>
          <a:bodyPr/>
          <a:lstStyle/>
          <a:p>
            <a:r>
              <a:rPr lang="en-US" sz="2000" b="1" dirty="0" smtClean="0"/>
              <a:t>BMS Framework to Greatness: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“Going from Good to Great”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619135"/>
              </p:ext>
            </p:extLst>
          </p:nvPr>
        </p:nvGraphicFramePr>
        <p:xfrm>
          <a:off x="3303248" y="1371600"/>
          <a:ext cx="2803557" cy="2701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4267200"/>
            <a:ext cx="3276600" cy="1600438"/>
          </a:xfrm>
          <a:prstGeom prst="rect">
            <a:avLst/>
          </a:prstGeom>
          <a:solidFill>
            <a:srgbClr val="FF0000">
              <a:alpha val="2784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Goal 3 (RAPP):</a:t>
            </a:r>
          </a:p>
          <a:p>
            <a:r>
              <a:rPr lang="en-US" sz="1400" dirty="0" smtClean="0"/>
              <a:t>BMS faculty will improve the school culture by actively engaging in professional learning communities within their interdisciplinary teams and content teams.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705026" y="4436475"/>
            <a:ext cx="3295974" cy="1169551"/>
          </a:xfrm>
          <a:prstGeom prst="rect">
            <a:avLst/>
          </a:prstGeom>
          <a:solidFill>
            <a:srgbClr val="FF0000">
              <a:alpha val="2784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WASC</a:t>
            </a:r>
          </a:p>
          <a:p>
            <a:r>
              <a:rPr lang="en-US" sz="1400" dirty="0" smtClean="0"/>
              <a:t>A1: School Purpose</a:t>
            </a:r>
          </a:p>
          <a:p>
            <a:r>
              <a:rPr lang="en-US" sz="1400" dirty="0" smtClean="0"/>
              <a:t>A3: School Leadership</a:t>
            </a:r>
          </a:p>
          <a:p>
            <a:r>
              <a:rPr lang="en-US" sz="1400" dirty="0" smtClean="0"/>
              <a:t>A4: Staff</a:t>
            </a:r>
          </a:p>
          <a:p>
            <a:r>
              <a:rPr lang="en-US" sz="1400" dirty="0" smtClean="0"/>
              <a:t>A5: School Environment</a:t>
            </a:r>
          </a:p>
        </p:txBody>
      </p:sp>
      <p:sp>
        <p:nvSpPr>
          <p:cNvPr id="3" name="Right Arrow 2"/>
          <p:cNvSpPr/>
          <p:nvPr/>
        </p:nvSpPr>
        <p:spPr>
          <a:xfrm rot="7764483">
            <a:off x="2664278" y="3560774"/>
            <a:ext cx="1200789" cy="3331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3424468">
            <a:off x="4805780" y="3679711"/>
            <a:ext cx="1202112" cy="363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125113" cy="924475"/>
          </a:xfrm>
        </p:spPr>
        <p:txBody>
          <a:bodyPr/>
          <a:lstStyle/>
          <a:p>
            <a:r>
              <a:rPr lang="en-US" sz="2000" b="1" dirty="0" smtClean="0"/>
              <a:t>BMS Framework to Greatness: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“Going from Good to Great”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8396"/>
              </p:ext>
            </p:extLst>
          </p:nvPr>
        </p:nvGraphicFramePr>
        <p:xfrm>
          <a:off x="609600" y="1143000"/>
          <a:ext cx="7696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3600" y="3568574"/>
            <a:ext cx="2362200" cy="1277273"/>
          </a:xfrm>
          <a:prstGeom prst="rect">
            <a:avLst/>
          </a:prstGeom>
          <a:solidFill>
            <a:srgbClr val="00B050">
              <a:alpha val="1686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Goal 1 (RAPP):</a:t>
            </a:r>
          </a:p>
          <a:p>
            <a:r>
              <a:rPr lang="en-US" sz="1100" dirty="0" smtClean="0"/>
              <a:t>BMS faculty will increase the personalization with all BMS students as measured in perception surveys, parental partnerships, and discipline referrals.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524000"/>
            <a:ext cx="2362200" cy="1277273"/>
          </a:xfrm>
          <a:prstGeom prst="rect">
            <a:avLst/>
          </a:prstGeom>
          <a:solidFill>
            <a:srgbClr val="FF0000">
              <a:alpha val="2784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Goal 3 (RAPP):</a:t>
            </a:r>
          </a:p>
          <a:p>
            <a:r>
              <a:rPr lang="en-US" sz="1100" dirty="0" smtClean="0"/>
              <a:t>BMS faculty will improve the school culture by actively engaging in professional learning communities within their interdisciplinary teams and content teams.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224828" y="5413971"/>
            <a:ext cx="2362200" cy="769441"/>
          </a:xfrm>
          <a:prstGeom prst="rect">
            <a:avLst/>
          </a:prstGeom>
          <a:solidFill>
            <a:srgbClr val="7030A0">
              <a:alpha val="2392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WASC</a:t>
            </a:r>
          </a:p>
          <a:p>
            <a:r>
              <a:rPr lang="en-US" sz="1100" dirty="0" smtClean="0"/>
              <a:t>B1: What Students Learn</a:t>
            </a:r>
          </a:p>
          <a:p>
            <a:r>
              <a:rPr lang="en-US" sz="1100" dirty="0" smtClean="0"/>
              <a:t>B2: How Students Learn</a:t>
            </a:r>
          </a:p>
          <a:p>
            <a:r>
              <a:rPr lang="en-US" sz="1100" dirty="0" smtClean="0"/>
              <a:t>B3: How Assessment is Used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1676400"/>
            <a:ext cx="2362200" cy="938719"/>
          </a:xfrm>
          <a:prstGeom prst="rect">
            <a:avLst/>
          </a:prstGeom>
          <a:solidFill>
            <a:srgbClr val="FF0000">
              <a:alpha val="2784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WASC</a:t>
            </a:r>
          </a:p>
          <a:p>
            <a:r>
              <a:rPr lang="en-US" sz="1100" dirty="0" smtClean="0"/>
              <a:t>A1: School Purpose</a:t>
            </a:r>
          </a:p>
          <a:p>
            <a:r>
              <a:rPr lang="en-US" sz="1100" dirty="0" smtClean="0"/>
              <a:t>A3: School Leadership</a:t>
            </a:r>
          </a:p>
          <a:p>
            <a:r>
              <a:rPr lang="en-US" sz="1100" dirty="0" smtClean="0"/>
              <a:t>A4: Staff</a:t>
            </a:r>
          </a:p>
          <a:p>
            <a:r>
              <a:rPr lang="en-US" sz="1100" dirty="0" smtClean="0"/>
              <a:t>A5: School Environment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5789636"/>
            <a:ext cx="2857123" cy="600164"/>
          </a:xfrm>
          <a:prstGeom prst="rect">
            <a:avLst/>
          </a:prstGeom>
          <a:solidFill>
            <a:srgbClr val="00B050">
              <a:alpha val="16863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WASC</a:t>
            </a:r>
          </a:p>
          <a:p>
            <a:r>
              <a:rPr lang="en-US" sz="1100" dirty="0" smtClean="0"/>
              <a:t>C1: Student Connectedness</a:t>
            </a:r>
          </a:p>
          <a:p>
            <a:r>
              <a:rPr lang="en-US" sz="1100" dirty="0" smtClean="0"/>
              <a:t>C2: Parent/Community Involvement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3568574"/>
            <a:ext cx="2362200" cy="1107996"/>
          </a:xfrm>
          <a:prstGeom prst="rect">
            <a:avLst/>
          </a:prstGeom>
          <a:solidFill>
            <a:srgbClr val="7030A0">
              <a:alpha val="2392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Goal 2 (RAPP):</a:t>
            </a:r>
          </a:p>
          <a:p>
            <a:r>
              <a:rPr lang="en-US" sz="1100" dirty="0" smtClean="0"/>
              <a:t>BMS students will increase their student achievement as measured through SAT10, Interim Assessments, and Common Assessments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7001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71</TotalTime>
  <Words>691</Words>
  <Application>Microsoft Office PowerPoint</Application>
  <PresentationFormat>On-screen Show (4:3)</PresentationFormat>
  <Paragraphs>119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Winter</vt:lpstr>
      <vt:lpstr>WASC Work Session #4</vt:lpstr>
      <vt:lpstr>Agenda</vt:lpstr>
      <vt:lpstr>Ground Rules</vt:lpstr>
      <vt:lpstr>What’s Ahead</vt:lpstr>
      <vt:lpstr>Part 1:  Making Connections</vt:lpstr>
      <vt:lpstr>Aha?!</vt:lpstr>
      <vt:lpstr>BMS Framework to Greatness:  “Going from Good to Great”</vt:lpstr>
      <vt:lpstr>BMS Framework to Greatness:  “Going from Good to Great”</vt:lpstr>
      <vt:lpstr>BMS Framework to Greatness:  “Going from Good to Great”</vt:lpstr>
      <vt:lpstr>BMS Framework to Greatness:  “Going from Good to Great”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WASC Work Session #3</dc:title>
  <dc:creator>Serisola</dc:creator>
  <cp:lastModifiedBy>Serisola</cp:lastModifiedBy>
  <cp:revision>14</cp:revision>
  <dcterms:created xsi:type="dcterms:W3CDTF">2012-12-12T14:48:18Z</dcterms:created>
  <dcterms:modified xsi:type="dcterms:W3CDTF">2012-12-14T01:58:20Z</dcterms:modified>
</cp:coreProperties>
</file>